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2" r:id="rId1"/>
  </p:sldMasterIdLst>
  <p:sldIdLst>
    <p:sldId id="256" r:id="rId2"/>
    <p:sldId id="257" r:id="rId3"/>
    <p:sldId id="258" r:id="rId4"/>
    <p:sldId id="264" r:id="rId5"/>
    <p:sldId id="265" r:id="rId6"/>
    <p:sldId id="259" r:id="rId7"/>
    <p:sldId id="261" r:id="rId8"/>
    <p:sldId id="262" r:id="rId9"/>
    <p:sldId id="263" r:id="rId10"/>
    <p:sldId id="266" r:id="rId11"/>
    <p:sldId id="267" r:id="rId12"/>
    <p:sldId id="268" r:id="rId13"/>
    <p:sldId id="269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Naslovni slaj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r-HR"/>
              <a:t>Kliknite da biste uredili stil podnaslova matrice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FDCE6E23-EBD4-4E54-9AA8-AE63871F4B3E}" type="datetimeFigureOut">
              <a:rPr lang="hr-HR" smtClean="0"/>
              <a:t>9.11.2018.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hr-HR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AE675388-8EEA-4B7C-A565-D6E7A71DF209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42381801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ska slika s 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r-HR"/>
              <a:t>Kliknite ikonu da biste dodali  sliku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r-HR"/>
              <a:t>Uredite stilove teksta matrice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E6E23-EBD4-4E54-9AA8-AE63871F4B3E}" type="datetimeFigureOut">
              <a:rPr lang="hr-HR" smtClean="0"/>
              <a:t>9.11.2018.</a:t>
            </a:fld>
            <a:endParaRPr lang="hr-H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5388-8EEA-4B7C-A565-D6E7A71DF209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3456798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slov i o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r-HR"/>
              <a:t>Uredite stilove teksta matrice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E6E23-EBD4-4E54-9AA8-AE63871F4B3E}" type="datetimeFigureOut">
              <a:rPr lang="hr-HR" smtClean="0"/>
              <a:t>9.11.2018.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5388-8EEA-4B7C-A565-D6E7A71DF209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0806690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itat s 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r-HR"/>
              <a:t>Uredite stilove teksta matrice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r-HR"/>
              <a:t>Uredite stilove teksta matrice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E6E23-EBD4-4E54-9AA8-AE63871F4B3E}" type="datetimeFigureOut">
              <a:rPr lang="hr-HR" smtClean="0"/>
              <a:t>9.11.2018.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5388-8EEA-4B7C-A565-D6E7A71DF209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8343558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Kartica s naziv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r-HR"/>
              <a:t>Uredite stilove teksta matrice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E6E23-EBD4-4E54-9AA8-AE63871F4B3E}" type="datetimeFigureOut">
              <a:rPr lang="hr-HR" smtClean="0"/>
              <a:t>9.11.2018.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5388-8EEA-4B7C-A565-D6E7A71DF209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6702342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tupc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r-HR"/>
              <a:t>Uredite stilove teksta matrice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r-HR"/>
              <a:t>Uredite stilove teksta matrice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r-HR"/>
              <a:t>Uredite stilove teksta matrice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r-HR"/>
              <a:t>Uredite stilove teksta matrice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r-HR"/>
              <a:t>Uredite stilove teksta matrice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r-HR"/>
              <a:t>Uredite stilove teksta matrice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E6E23-EBD4-4E54-9AA8-AE63871F4B3E}" type="datetimeFigureOut">
              <a:rPr lang="hr-HR" smtClean="0"/>
              <a:t>9.11.2018.</a:t>
            </a:fld>
            <a:endParaRPr lang="hr-H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5388-8EEA-4B7C-A565-D6E7A71DF209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46262907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tupca sa slika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r-HR"/>
              <a:t>Uredite stilove teksta matrice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r-HR"/>
              <a:t>Kliknite ikonu da biste dodali  sliku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r-HR"/>
              <a:t>Uredite stilove teksta matrice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r-HR"/>
              <a:t>Uredite stilove teksta matrice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r-HR"/>
              <a:t>Kliknite ikonu da biste dodali  sliku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r-HR"/>
              <a:t>Uredite stilove teksta matrice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r-HR"/>
              <a:t>Uredite stilove teksta matrice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r-HR"/>
              <a:t>Kliknite ikonu da biste dodali  sliku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r-HR"/>
              <a:t>Uredite stilove teksta matrice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E6E23-EBD4-4E54-9AA8-AE63871F4B3E}" type="datetimeFigureOut">
              <a:rPr lang="hr-HR" smtClean="0"/>
              <a:t>9.11.2018.</a:t>
            </a:fld>
            <a:endParaRPr lang="hr-H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hr-H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5388-8EEA-4B7C-A565-D6E7A71DF209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49692435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slov i okomit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hr-HR"/>
              <a:t>Uredite stilove teksta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FDCE6E23-EBD4-4E54-9AA8-AE63871F4B3E}" type="datetimeFigureOut">
              <a:rPr lang="hr-HR" smtClean="0"/>
              <a:t>9.11.2018.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5388-8EEA-4B7C-A565-D6E7A71DF209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41772265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Okomiti naslov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hr-HR"/>
              <a:t>Uredite stilove teksta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FDCE6E23-EBD4-4E54-9AA8-AE63871F4B3E}" type="datetimeFigureOut">
              <a:rPr lang="hr-HR" smtClean="0"/>
              <a:t>9.11.2018.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5388-8EEA-4B7C-A565-D6E7A71DF209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3909853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slov i sadrža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hr-HR"/>
              <a:t>Uredite stilove teksta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E6E23-EBD4-4E54-9AA8-AE63871F4B3E}" type="datetimeFigureOut">
              <a:rPr lang="hr-HR" smtClean="0"/>
              <a:t>9.11.2018.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5388-8EEA-4B7C-A565-D6E7A71DF209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4209814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Zaglavlje sekci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r-HR"/>
              <a:t>Uredite stilove teksta matrice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E6E23-EBD4-4E54-9AA8-AE63871F4B3E}" type="datetimeFigureOut">
              <a:rPr lang="hr-HR" smtClean="0"/>
              <a:t>9.11.2018.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5388-8EEA-4B7C-A565-D6E7A71DF209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7682824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sadržaj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hr-HR"/>
              <a:t>Uredite stilove teksta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hr-HR"/>
              <a:t>Uredite stilove teksta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E6E23-EBD4-4E54-9AA8-AE63871F4B3E}" type="datetimeFigureOut">
              <a:rPr lang="hr-HR" smtClean="0"/>
              <a:t>9.11.2018.</a:t>
            </a:fld>
            <a:endParaRPr lang="hr-H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5388-8EEA-4B7C-A565-D6E7A71DF209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1209862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Usporedb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r-HR"/>
              <a:t>Uredite stilove teksta matrice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hr-HR"/>
              <a:t>Uredite stilove teksta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r-HR"/>
              <a:t>Uredite stilove teksta matrice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hr-HR"/>
              <a:t>Uredite stilove teksta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E6E23-EBD4-4E54-9AA8-AE63871F4B3E}" type="datetimeFigureOut">
              <a:rPr lang="hr-HR" smtClean="0"/>
              <a:t>9.11.2018.</a:t>
            </a:fld>
            <a:endParaRPr lang="hr-H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5388-8EEA-4B7C-A565-D6E7A71DF209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998004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amo naslo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E6E23-EBD4-4E54-9AA8-AE63871F4B3E}" type="datetimeFigureOut">
              <a:rPr lang="hr-HR" smtClean="0"/>
              <a:t>9.11.2018.</a:t>
            </a:fld>
            <a:endParaRPr lang="hr-H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5388-8EEA-4B7C-A565-D6E7A71DF209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817295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Prazn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E6E23-EBD4-4E54-9AA8-AE63871F4B3E}" type="datetimeFigureOut">
              <a:rPr lang="hr-HR" smtClean="0"/>
              <a:t>9.11.2018.</a:t>
            </a:fld>
            <a:endParaRPr lang="hr-H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5388-8EEA-4B7C-A565-D6E7A71DF209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2298398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Sadržaj s 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hr-HR"/>
              <a:t>Uredite stilove teksta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r-HR"/>
              <a:t>Uredite stilove teksta matrice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E6E23-EBD4-4E54-9AA8-AE63871F4B3E}" type="datetimeFigureOut">
              <a:rPr lang="hr-HR" smtClean="0"/>
              <a:t>9.11.2018.</a:t>
            </a:fld>
            <a:endParaRPr lang="hr-H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5388-8EEA-4B7C-A565-D6E7A71DF209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889244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Slika s 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hr-HR"/>
              <a:t>Kliknite ikonu da biste dodali  sliku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r-HR"/>
              <a:t>Uredite stilove teksta matrice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E6E23-EBD4-4E54-9AA8-AE63871F4B3E}" type="datetimeFigureOut">
              <a:rPr lang="hr-HR" smtClean="0"/>
              <a:t>9.11.2018.</a:t>
            </a:fld>
            <a:endParaRPr lang="hr-H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5388-8EEA-4B7C-A565-D6E7A71DF209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93239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r-HR"/>
              <a:t>Uredite stilove teksta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FDCE6E23-EBD4-4E54-9AA8-AE63871F4B3E}" type="datetimeFigureOut">
              <a:rPr lang="hr-HR" smtClean="0"/>
              <a:t>9.11.2018.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hr-HR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AE675388-8EEA-4B7C-A565-D6E7A71DF209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1138920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  <p:sldLayoutId id="2147483774" r:id="rId12"/>
    <p:sldLayoutId id="2147483775" r:id="rId13"/>
    <p:sldLayoutId id="2147483776" r:id="rId14"/>
    <p:sldLayoutId id="2147483777" r:id="rId15"/>
    <p:sldLayoutId id="2147483778" r:id="rId16"/>
    <p:sldLayoutId id="214748377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gif"/><Relationship Id="rId4" Type="http://schemas.openxmlformats.org/officeDocument/2006/relationships/image" Target="../media/image9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CE7883B8-D846-476D-96D3-32F9B32D406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r-HR" dirty="0"/>
              <a:t>RC-modelarstvo</a:t>
            </a:r>
          </a:p>
        </p:txBody>
      </p:sp>
      <p:sp>
        <p:nvSpPr>
          <p:cNvPr id="3" name="Podnaslov 2">
            <a:extLst>
              <a:ext uri="{FF2B5EF4-FFF2-40B4-BE49-F238E27FC236}">
                <a16:creationId xmlns:a16="http://schemas.microsoft.com/office/drawing/2014/main" id="{9C96C269-5548-4591-A2EE-93B038B9C73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7" name="Slika 6">
            <a:extLst>
              <a:ext uri="{FF2B5EF4-FFF2-40B4-BE49-F238E27FC236}">
                <a16:creationId xmlns:a16="http://schemas.microsoft.com/office/drawing/2014/main" id="{83211C1B-02C1-4436-AA2E-013F0F41D6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270" y="820022"/>
            <a:ext cx="2400300" cy="1790700"/>
          </a:xfrm>
          <a:prstGeom prst="rect">
            <a:avLst/>
          </a:prstGeom>
        </p:spPr>
      </p:pic>
      <p:pic>
        <p:nvPicPr>
          <p:cNvPr id="11" name="Slika 10">
            <a:extLst>
              <a:ext uri="{FF2B5EF4-FFF2-40B4-BE49-F238E27FC236}">
                <a16:creationId xmlns:a16="http://schemas.microsoft.com/office/drawing/2014/main" id="{FF22AEDD-3B9B-4BC5-91DF-41323B35AC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1142" y="2171699"/>
            <a:ext cx="4286250" cy="330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4471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484D3D29-0B0C-4BCF-9C42-19911AA3C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Podjela auto-modelarstva</a:t>
            </a:r>
          </a:p>
        </p:txBody>
      </p:sp>
      <p:sp>
        <p:nvSpPr>
          <p:cNvPr id="4" name="Rezervirano mjesto teksta 3">
            <a:extLst>
              <a:ext uri="{FF2B5EF4-FFF2-40B4-BE49-F238E27FC236}">
                <a16:creationId xmlns:a16="http://schemas.microsoft.com/office/drawing/2014/main" id="{3651A55C-EBF0-45A6-858B-122256C3A0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On-</a:t>
            </a:r>
            <a:r>
              <a:rPr lang="hr-HR"/>
              <a:t>road</a:t>
            </a:r>
            <a:endParaRPr lang="hr-HR" dirty="0"/>
          </a:p>
        </p:txBody>
      </p:sp>
      <p:pic>
        <p:nvPicPr>
          <p:cNvPr id="9" name="Rezervirano mjesto sadržaja 8" descr="Slika na kojoj se prikazuje transport&#10;&#10;Opis je automatski generiran">
            <a:extLst>
              <a:ext uri="{FF2B5EF4-FFF2-40B4-BE49-F238E27FC236}">
                <a16:creationId xmlns:a16="http://schemas.microsoft.com/office/drawing/2014/main" id="{C0356386-550A-4788-B929-9527973B998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700" y="3661433"/>
            <a:ext cx="4824413" cy="1876696"/>
          </a:xfrm>
        </p:spPr>
      </p:pic>
      <p:sp>
        <p:nvSpPr>
          <p:cNvPr id="6" name="Rezervirano mjesto teksta 5">
            <a:extLst>
              <a:ext uri="{FF2B5EF4-FFF2-40B4-BE49-F238E27FC236}">
                <a16:creationId xmlns:a16="http://schemas.microsoft.com/office/drawing/2014/main" id="{09B91AD7-5E4F-44AA-993E-049AC4A541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hr-HR" dirty="0"/>
              <a:t>Off-</a:t>
            </a:r>
            <a:r>
              <a:rPr lang="hr-HR" dirty="0" err="1"/>
              <a:t>road</a:t>
            </a:r>
            <a:endParaRPr lang="hr-HR" dirty="0"/>
          </a:p>
        </p:txBody>
      </p:sp>
      <p:pic>
        <p:nvPicPr>
          <p:cNvPr id="11" name="Rezervirano mjesto sadržaja 10" descr="Slika na kojoj se prikazuje na otvorenom, motocikl, tlo, trava&#10;&#10;Opis je automatski generiran">
            <a:extLst>
              <a:ext uri="{FF2B5EF4-FFF2-40B4-BE49-F238E27FC236}">
                <a16:creationId xmlns:a16="http://schemas.microsoft.com/office/drawing/2014/main" id="{B55E381A-B63A-4203-A941-14450E0EF2DD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8713" y="3216783"/>
            <a:ext cx="4824412" cy="2765996"/>
          </a:xfrm>
        </p:spPr>
      </p:pic>
    </p:spTree>
    <p:extLst>
      <p:ext uri="{BB962C8B-B14F-4D97-AF65-F5344CB8AC3E}">
        <p14:creationId xmlns:p14="http://schemas.microsoft.com/office/powerpoint/2010/main" val="3468966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Naslov 6">
            <a:extLst>
              <a:ext uri="{FF2B5EF4-FFF2-40B4-BE49-F238E27FC236}">
                <a16:creationId xmlns:a16="http://schemas.microsoft.com/office/drawing/2014/main" id="{49200CF4-03EC-44DB-B5D6-B58AE1B96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Brodomodelarstvo</a:t>
            </a:r>
          </a:p>
        </p:txBody>
      </p:sp>
      <p:sp>
        <p:nvSpPr>
          <p:cNvPr id="8" name="Rezervirano mjesto sadržaja 7">
            <a:extLst>
              <a:ext uri="{FF2B5EF4-FFF2-40B4-BE49-F238E27FC236}">
                <a16:creationId xmlns:a16="http://schemas.microsoft.com/office/drawing/2014/main" id="{A35A5249-10B2-439E-9DF9-1710F741C1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/>
              <a:t>Brodovi su replike onih većih</a:t>
            </a:r>
          </a:p>
          <a:p>
            <a:r>
              <a:rPr lang="hr-HR" dirty="0"/>
              <a:t>Kontroliraju se sa specijalnim </a:t>
            </a:r>
            <a:r>
              <a:rPr lang="hr-HR" dirty="0" err="1"/>
              <a:t>odasiljačem</a:t>
            </a:r>
            <a:endParaRPr lang="hr-HR" dirty="0"/>
          </a:p>
          <a:p>
            <a:r>
              <a:rPr lang="hr-HR" dirty="0"/>
              <a:t>Mogu biti na motorni pogon, ali i uz pomoć vjetra</a:t>
            </a:r>
          </a:p>
          <a:p>
            <a:r>
              <a:rPr lang="hr-HR" dirty="0"/>
              <a:t>Motorni pogon također benzinski i elektromotorni</a:t>
            </a:r>
          </a:p>
          <a:p>
            <a:r>
              <a:rPr lang="hr-HR" dirty="0"/>
              <a:t>Za pogon pomoću vjetra koriste se jedra</a:t>
            </a:r>
          </a:p>
        </p:txBody>
      </p:sp>
    </p:spTree>
    <p:extLst>
      <p:ext uri="{BB962C8B-B14F-4D97-AF65-F5344CB8AC3E}">
        <p14:creationId xmlns:p14="http://schemas.microsoft.com/office/powerpoint/2010/main" val="28727003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72C5DC9B-26F7-4E2B-8BB2-0C742602E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Podjela brodomodelarstva</a:t>
            </a:r>
          </a:p>
        </p:txBody>
      </p:sp>
      <p:sp>
        <p:nvSpPr>
          <p:cNvPr id="4" name="Rezervirano mjesto teksta 3">
            <a:extLst>
              <a:ext uri="{FF2B5EF4-FFF2-40B4-BE49-F238E27FC236}">
                <a16:creationId xmlns:a16="http://schemas.microsoft.com/office/drawing/2014/main" id="{508045CD-7511-4D5C-B771-2C2CC6BDAF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Motorni</a:t>
            </a:r>
          </a:p>
        </p:txBody>
      </p:sp>
      <p:pic>
        <p:nvPicPr>
          <p:cNvPr id="9" name="Rezervirano mjesto sadržaja 8" descr="Slika na kojoj se prikazuje voda, na otvorenom, crveno, vožnja&#10;&#10;Opis je automatski generiran">
            <a:extLst>
              <a:ext uri="{FF2B5EF4-FFF2-40B4-BE49-F238E27FC236}">
                <a16:creationId xmlns:a16="http://schemas.microsoft.com/office/drawing/2014/main" id="{C2BAFCCC-B712-4205-A93F-193A402A67C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209" y="3179763"/>
            <a:ext cx="4733395" cy="2840037"/>
          </a:xfrm>
        </p:spPr>
      </p:pic>
      <p:sp>
        <p:nvSpPr>
          <p:cNvPr id="6" name="Rezervirano mjesto teksta 5">
            <a:extLst>
              <a:ext uri="{FF2B5EF4-FFF2-40B4-BE49-F238E27FC236}">
                <a16:creationId xmlns:a16="http://schemas.microsoft.com/office/drawing/2014/main" id="{74DE9CA0-B157-4C42-9217-791F282AB2F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hr-HR" dirty="0"/>
              <a:t>Jedreni</a:t>
            </a:r>
          </a:p>
        </p:txBody>
      </p:sp>
      <p:pic>
        <p:nvPicPr>
          <p:cNvPr id="11" name="Rezervirano mjesto sadržaja 10" descr="Slika na kojoj se prikazuje voda, čamac, plovilo, transport&#10;&#10;Opis je automatski generiran">
            <a:extLst>
              <a:ext uri="{FF2B5EF4-FFF2-40B4-BE49-F238E27FC236}">
                <a16:creationId xmlns:a16="http://schemas.microsoft.com/office/drawing/2014/main" id="{68D0B4D7-2008-4BC4-A0F9-0F66CB0B2D5E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7575" y="3179763"/>
            <a:ext cx="1666688" cy="2840037"/>
          </a:xfrm>
        </p:spPr>
      </p:pic>
    </p:spTree>
    <p:extLst>
      <p:ext uri="{BB962C8B-B14F-4D97-AF65-F5344CB8AC3E}">
        <p14:creationId xmlns:p14="http://schemas.microsoft.com/office/powerpoint/2010/main" val="8882307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Hvala na pažnji!</a:t>
            </a:r>
            <a:endParaRPr lang="hr-HR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 smtClean="0"/>
              <a:t>Tomislav </a:t>
            </a:r>
            <a:r>
              <a:rPr lang="hr-HR" smtClean="0"/>
              <a:t>Belović</a:t>
            </a:r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2763347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9D63B665-0C5B-4BE1-8069-0CB3730D49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Sadržaj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2194B10C-0D69-4392-A524-657FA419F8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/>
              <a:t>Što je RC-modelarstvo?</a:t>
            </a:r>
          </a:p>
          <a:p>
            <a:r>
              <a:rPr lang="hr-HR" dirty="0"/>
              <a:t>Princip rada</a:t>
            </a:r>
          </a:p>
          <a:p>
            <a:r>
              <a:rPr lang="hr-HR" dirty="0"/>
              <a:t>Grane</a:t>
            </a:r>
          </a:p>
          <a:p>
            <a:endParaRPr lang="hr-HR" dirty="0"/>
          </a:p>
        </p:txBody>
      </p:sp>
      <p:pic>
        <p:nvPicPr>
          <p:cNvPr id="5" name="Slika 4" descr="Slika na kojoj se prikazuje nebo, na otvorenom, obično, trava&#10;&#10;Opis je automatski generiran">
            <a:extLst>
              <a:ext uri="{FF2B5EF4-FFF2-40B4-BE49-F238E27FC236}">
                <a16:creationId xmlns:a16="http://schemas.microsoft.com/office/drawing/2014/main" id="{F910C6AB-B299-4C8F-85CC-68E71EEDA2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5694" y="3163887"/>
            <a:ext cx="3810000" cy="229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36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4AE20C52-582D-4250-B27C-32437D2244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Što je RC-modelarstvo?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6E3A7B06-977D-4134-992B-ABD7DF041D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/>
              <a:t>A</a:t>
            </a:r>
            <a:r>
              <a:rPr lang="en-US" dirty="0" err="1"/>
              <a:t>ktivnost</a:t>
            </a:r>
            <a:r>
              <a:rPr lang="en-US" dirty="0"/>
              <a:t> </a:t>
            </a:r>
            <a:r>
              <a:rPr lang="en-US" dirty="0" err="1"/>
              <a:t>koja</a:t>
            </a:r>
            <a:r>
              <a:rPr lang="en-US" dirty="0"/>
              <a:t> </a:t>
            </a:r>
            <a:r>
              <a:rPr lang="en-US" dirty="0" err="1"/>
              <a:t>uključuje</a:t>
            </a:r>
            <a:r>
              <a:rPr lang="en-US" dirty="0"/>
              <a:t> </a:t>
            </a:r>
            <a:r>
              <a:rPr lang="en-US" dirty="0" err="1"/>
              <a:t>projektiranje</a:t>
            </a:r>
            <a:r>
              <a:rPr lang="en-US" dirty="0"/>
              <a:t>, </a:t>
            </a:r>
            <a:r>
              <a:rPr lang="en-US" dirty="0" err="1"/>
              <a:t>razvoj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letenje</a:t>
            </a:r>
            <a:r>
              <a:rPr lang="en-US" dirty="0"/>
              <a:t> </a:t>
            </a:r>
            <a:r>
              <a:rPr lang="en-US" dirty="0" err="1"/>
              <a:t>malih</a:t>
            </a:r>
            <a:r>
              <a:rPr lang="en-US" dirty="0"/>
              <a:t> </a:t>
            </a:r>
            <a:r>
              <a:rPr lang="en-US" dirty="0" err="1"/>
              <a:t>zrakoplov</a:t>
            </a:r>
            <a:r>
              <a:rPr lang="hr-HR" dirty="0"/>
              <a:t>a, automobila i brodova</a:t>
            </a:r>
            <a:r>
              <a:rPr lang="en-US" dirty="0"/>
              <a:t> </a:t>
            </a:r>
            <a:endParaRPr lang="hr-HR" dirty="0"/>
          </a:p>
          <a:p>
            <a:r>
              <a:rPr lang="hr-HR" dirty="0"/>
              <a:t>U</a:t>
            </a:r>
            <a:r>
              <a:rPr lang="en-US" dirty="0" err="1"/>
              <a:t>zbudljiv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zanimljiv</a:t>
            </a:r>
            <a:r>
              <a:rPr lang="en-US" dirty="0"/>
              <a:t> </a:t>
            </a:r>
            <a:r>
              <a:rPr lang="en-US" dirty="0" err="1"/>
              <a:t>način</a:t>
            </a:r>
            <a:r>
              <a:rPr lang="en-US" dirty="0"/>
              <a:t> </a:t>
            </a:r>
            <a:r>
              <a:rPr lang="en-US" dirty="0" err="1"/>
              <a:t>naučiti</a:t>
            </a:r>
            <a:r>
              <a:rPr lang="en-US" dirty="0"/>
              <a:t>, </a:t>
            </a:r>
            <a:r>
              <a:rPr lang="en-US" dirty="0" err="1"/>
              <a:t>primijeni</a:t>
            </a:r>
            <a:r>
              <a:rPr lang="hr-HR" dirty="0"/>
              <a:t>ti i </a:t>
            </a:r>
            <a:r>
              <a:rPr lang="hr-HR" dirty="0" err="1"/>
              <a:t>razmujeti</a:t>
            </a:r>
            <a:r>
              <a:rPr lang="hr-HR" dirty="0"/>
              <a:t> znanost iza </a:t>
            </a:r>
            <a:r>
              <a:rPr lang="hr-HR" dirty="0" err="1"/>
              <a:t>aeroninamike</a:t>
            </a:r>
            <a:r>
              <a:rPr lang="hr-HR" dirty="0"/>
              <a:t>, mehanike, elektronike…</a:t>
            </a:r>
          </a:p>
        </p:txBody>
      </p:sp>
      <p:pic>
        <p:nvPicPr>
          <p:cNvPr id="7" name="Slika 6">
            <a:extLst>
              <a:ext uri="{FF2B5EF4-FFF2-40B4-BE49-F238E27FC236}">
                <a16:creationId xmlns:a16="http://schemas.microsoft.com/office/drawing/2014/main" id="{E4277983-96CA-49D4-8565-4B94E14B35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1631" y="3835352"/>
            <a:ext cx="4572000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5042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AE3A7E23-5E6C-485A-B88E-520E1B418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Što je RC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69E1D679-D95E-4E1A-BE00-FAA8047E79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/>
              <a:t>Izraz "R/C" koristi se kao "daljinski upravljiviji" i "radio kontrolirani "</a:t>
            </a:r>
          </a:p>
          <a:p>
            <a:r>
              <a:rPr lang="hr-HR" dirty="0"/>
              <a:t>"Daljinski upravljani" obuhvaćaju vozila koja su povezana s njihovim </a:t>
            </a:r>
            <a:r>
              <a:rPr lang="hr-HR" dirty="0" err="1"/>
              <a:t>kontrolerom</a:t>
            </a:r>
            <a:r>
              <a:rPr lang="hr-HR" dirty="0"/>
              <a:t> žicom</a:t>
            </a:r>
          </a:p>
          <a:p>
            <a:r>
              <a:rPr lang="hr-HR" dirty="0"/>
              <a:t>Danas je uobičajena upotreba "R/C" obično se odnosi na vozila kontrolirana radio-frekvencijskom vezom</a:t>
            </a:r>
          </a:p>
          <a:p>
            <a:endParaRPr lang="hr-HR" dirty="0"/>
          </a:p>
        </p:txBody>
      </p:sp>
      <p:pic>
        <p:nvPicPr>
          <p:cNvPr id="5" name="Slika 4" descr="Slika na kojoj se prikazuje crno, nebo&#10;&#10;Opis je automatski generiran">
            <a:extLst>
              <a:ext uri="{FF2B5EF4-FFF2-40B4-BE49-F238E27FC236}">
                <a16:creationId xmlns:a16="http://schemas.microsoft.com/office/drawing/2014/main" id="{84A43C99-9CD5-41CF-8A57-DE53F42F11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6212" y="3101053"/>
            <a:ext cx="2925788" cy="3654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9244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126B51DC-3403-448C-B386-F3A049C2FB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Princip rada</a:t>
            </a:r>
          </a:p>
        </p:txBody>
      </p:sp>
      <p:pic>
        <p:nvPicPr>
          <p:cNvPr id="16" name="Rezervirano mjesto sadržaja 15" descr="Slika na kojoj se prikazuje elektronički, strujni krug&#10;&#10;Opis je automatski generiran">
            <a:extLst>
              <a:ext uri="{FF2B5EF4-FFF2-40B4-BE49-F238E27FC236}">
                <a16:creationId xmlns:a16="http://schemas.microsoft.com/office/drawing/2014/main" id="{A0582AC0-889D-4966-BE0E-FFE566D84B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3522" y="4345954"/>
            <a:ext cx="1345163" cy="1345163"/>
          </a:xfrm>
        </p:spPr>
      </p:pic>
      <p:pic>
        <p:nvPicPr>
          <p:cNvPr id="13" name="Slika 12" descr="Slika na kojoj se prikazuje elektronički, nebo, kamera&#10;&#10;Opis je automatski generiran">
            <a:extLst>
              <a:ext uri="{FF2B5EF4-FFF2-40B4-BE49-F238E27FC236}">
                <a16:creationId xmlns:a16="http://schemas.microsoft.com/office/drawing/2014/main" id="{E0326AA6-1B37-43B9-8C65-45C9ADFDB455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166" y="2308921"/>
            <a:ext cx="1708150" cy="1708150"/>
          </a:xfrm>
          <a:prstGeom prst="rect">
            <a:avLst/>
          </a:prstGeom>
        </p:spPr>
      </p:pic>
      <p:pic>
        <p:nvPicPr>
          <p:cNvPr id="18" name="Slika 17" descr="Slika na kojoj se prikazuje alat&#10;&#10;Opis je automatski generiran">
            <a:extLst>
              <a:ext uri="{FF2B5EF4-FFF2-40B4-BE49-F238E27FC236}">
                <a16:creationId xmlns:a16="http://schemas.microsoft.com/office/drawing/2014/main" id="{2025E42D-C4F4-4E76-ACB9-1BC12B13E764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325200"/>
            <a:ext cx="2365917" cy="2365917"/>
          </a:xfrm>
          <a:prstGeom prst="rect">
            <a:avLst/>
          </a:prstGeom>
        </p:spPr>
      </p:pic>
      <p:pic>
        <p:nvPicPr>
          <p:cNvPr id="20" name="Slika 19" descr="Slika na kojoj se prikazuje tiskanica&#10;&#10;Opis je automatski generiran uz vrlo nisku pouzdanost">
            <a:extLst>
              <a:ext uri="{FF2B5EF4-FFF2-40B4-BE49-F238E27FC236}">
                <a16:creationId xmlns:a16="http://schemas.microsoft.com/office/drawing/2014/main" id="{B89DF63D-F47F-4DC4-B981-2C8FE2A21A9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29" y="2308921"/>
            <a:ext cx="2109787" cy="1581150"/>
          </a:xfrm>
          <a:prstGeom prst="rect">
            <a:avLst/>
          </a:prstGeom>
        </p:spPr>
      </p:pic>
      <p:sp>
        <p:nvSpPr>
          <p:cNvPr id="21" name="Strelica: desno 20">
            <a:extLst>
              <a:ext uri="{FF2B5EF4-FFF2-40B4-BE49-F238E27FC236}">
                <a16:creationId xmlns:a16="http://schemas.microsoft.com/office/drawing/2014/main" id="{664D3C22-EEB9-44EE-8431-73CDB35B90D2}"/>
              </a:ext>
            </a:extLst>
          </p:cNvPr>
          <p:cNvSpPr/>
          <p:nvPr/>
        </p:nvSpPr>
        <p:spPr>
          <a:xfrm rot="20875755">
            <a:off x="4793505" y="4751622"/>
            <a:ext cx="1092819" cy="4322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22" name="Strelica: desno 21">
            <a:extLst>
              <a:ext uri="{FF2B5EF4-FFF2-40B4-BE49-F238E27FC236}">
                <a16:creationId xmlns:a16="http://schemas.microsoft.com/office/drawing/2014/main" id="{2BC8465C-2A88-4DEC-A6A8-FBBD657C106B}"/>
              </a:ext>
            </a:extLst>
          </p:cNvPr>
          <p:cNvSpPr/>
          <p:nvPr/>
        </p:nvSpPr>
        <p:spPr>
          <a:xfrm rot="1886300">
            <a:off x="2332678" y="4282220"/>
            <a:ext cx="1092819" cy="4322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23" name="Strelica: desno 22">
            <a:extLst>
              <a:ext uri="{FF2B5EF4-FFF2-40B4-BE49-F238E27FC236}">
                <a16:creationId xmlns:a16="http://schemas.microsoft.com/office/drawing/2014/main" id="{EEF71B3A-DE91-4FBB-A097-2DB4892F720D}"/>
              </a:ext>
            </a:extLst>
          </p:cNvPr>
          <p:cNvSpPr/>
          <p:nvPr/>
        </p:nvSpPr>
        <p:spPr>
          <a:xfrm rot="19837189">
            <a:off x="7915507" y="3685416"/>
            <a:ext cx="1092819" cy="4322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0044694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B80E9C28-290F-4217-B32F-6ACF8610C3A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B1F965E1-73FB-420B-8BCD-C599A0FB6E1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282C917B-F818-45BB-A1DC-267354ED6B0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06749B04-6995-485E-B280-DE370AE4E3C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C46CADE7-E3D2-49B3-9D5C-72C5315E0F6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7100728" y="402165"/>
              <a:ext cx="4667937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Freeform 5">
              <a:extLst>
                <a:ext uri="{FF2B5EF4-FFF2-40B4-BE49-F238E27FC236}">
                  <a16:creationId xmlns:a16="http://schemas.microsoft.com/office/drawing/2014/main" id="{F2466219-0E17-49D7-869B-D16B32D2819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6200000">
              <a:off x="368624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34" name="Freeform 5">
              <a:extLst>
                <a:ext uri="{FF2B5EF4-FFF2-40B4-BE49-F238E27FC236}">
                  <a16:creationId xmlns:a16="http://schemas.microsoft.com/office/drawing/2014/main" id="{36326522-6EA4-46FE-BA3A-D5EABEC4B9B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5922489">
              <a:off x="459735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35" name="Freeform 5">
              <a:extLst>
                <a:ext uri="{FF2B5EF4-FFF2-40B4-BE49-F238E27FC236}">
                  <a16:creationId xmlns:a16="http://schemas.microsoft.com/office/drawing/2014/main" id="{8B62F77A-9575-444F-8F01-36C4E3C2FE4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Naslov 1">
            <a:extLst>
              <a:ext uri="{FF2B5EF4-FFF2-40B4-BE49-F238E27FC236}">
                <a16:creationId xmlns:a16="http://schemas.microsoft.com/office/drawing/2014/main" id="{8A63C4FF-264F-46EF-824D-BC435B6FF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098" y="629265"/>
            <a:ext cx="5283359" cy="1622322"/>
          </a:xfrm>
        </p:spPr>
        <p:txBody>
          <a:bodyPr>
            <a:normAutofit/>
          </a:bodyPr>
          <a:lstStyle/>
          <a:p>
            <a:r>
              <a:rPr lang="hr-HR"/>
              <a:t>Grane RC-modelarstva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43370377-632D-4961-9993-2B06F45489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098" y="2418735"/>
            <a:ext cx="5283359" cy="3811740"/>
          </a:xfrm>
        </p:spPr>
        <p:txBody>
          <a:bodyPr anchor="ctr">
            <a:normAutofit/>
          </a:bodyPr>
          <a:lstStyle/>
          <a:p>
            <a:r>
              <a:rPr lang="hr-HR">
                <a:solidFill>
                  <a:schemeClr val="bg1"/>
                </a:solidFill>
              </a:rPr>
              <a:t>Zrakoplovno-modelarstvo</a:t>
            </a:r>
          </a:p>
          <a:p>
            <a:r>
              <a:rPr lang="hr-HR">
                <a:solidFill>
                  <a:schemeClr val="bg1"/>
                </a:solidFill>
              </a:rPr>
              <a:t>Auto-modelarstvo</a:t>
            </a:r>
          </a:p>
          <a:p>
            <a:r>
              <a:rPr lang="hr-HR">
                <a:solidFill>
                  <a:schemeClr val="bg1"/>
                </a:solidFill>
              </a:rPr>
              <a:t>Brodo-modelarstvo</a:t>
            </a:r>
          </a:p>
        </p:txBody>
      </p:sp>
      <p:pic>
        <p:nvPicPr>
          <p:cNvPr id="7" name="Slika 6" descr="Slika na kojoj se prikazuje automobil, predstava, kamion, zrak&#10;&#10;Opis je automatski generiran">
            <a:extLst>
              <a:ext uri="{FF2B5EF4-FFF2-40B4-BE49-F238E27FC236}">
                <a16:creationId xmlns:a16="http://schemas.microsoft.com/office/drawing/2014/main" id="{5A4E8543-AA08-4EDD-B767-7CA8A1956F43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0090" y="642855"/>
            <a:ext cx="2138080" cy="2138080"/>
          </a:xfrm>
          <a:prstGeom prst="rect">
            <a:avLst/>
          </a:prstGeom>
        </p:spPr>
      </p:pic>
      <p:pic>
        <p:nvPicPr>
          <p:cNvPr id="9" name="Slika 8" descr="Slika na kojoj se prikazuje obično, zrakoplov, transport&#10;&#10;Opis je automatski generiran">
            <a:extLst>
              <a:ext uri="{FF2B5EF4-FFF2-40B4-BE49-F238E27FC236}">
                <a16:creationId xmlns:a16="http://schemas.microsoft.com/office/drawing/2014/main" id="{869B438A-5223-42ED-95FE-72FE01966F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6372" y="931864"/>
            <a:ext cx="2337171" cy="1560061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75897AF3-1FE0-4264-B4A9-2D874A1EBEA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Slika 4" descr="Slika na kojoj se prikazuje nebo&#10;&#10;Opis je automatski generiran">
            <a:extLst>
              <a:ext uri="{FF2B5EF4-FFF2-40B4-BE49-F238E27FC236}">
                <a16:creationId xmlns:a16="http://schemas.microsoft.com/office/drawing/2014/main" id="{96F451A2-CB1E-4245-B613-F20270AE75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3882" y="2975936"/>
            <a:ext cx="4839661" cy="3218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9017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4A41E7B4-FDC5-4414-A176-B917121F5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Zrakoplovno-modelarstvo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45448EEC-F39D-40AE-A4D4-E66B251175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/>
              <a:t>Zrakoplovno modelarstvo uključuje male avione na daljinsko upravljanje</a:t>
            </a:r>
          </a:p>
          <a:p>
            <a:r>
              <a:rPr lang="hr-HR" dirty="0"/>
              <a:t>Puno grana inženjerstva: Aerodinamike, Mehanike, Elektronike, Elektrotehnike…</a:t>
            </a:r>
          </a:p>
          <a:p>
            <a:r>
              <a:rPr lang="hr-HR" dirty="0"/>
              <a:t>Zrakoplovno modelarstvo daje uvid u uloge koje svaka od tih grana igra u stvarnoj zrakoplovnoj industriji</a:t>
            </a:r>
          </a:p>
          <a:p>
            <a:r>
              <a:rPr lang="hr-HR" dirty="0"/>
              <a:t>Ogromne mogućnosti za razvoj inovativnog razmišljanja</a:t>
            </a:r>
          </a:p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40374327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slov 3">
            <a:extLst>
              <a:ext uri="{FF2B5EF4-FFF2-40B4-BE49-F238E27FC236}">
                <a16:creationId xmlns:a16="http://schemas.microsoft.com/office/drawing/2014/main" id="{002620BF-BA0D-4742-8E6D-50A4E07ED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Podjela zrakoplovnog modelarstva</a:t>
            </a:r>
          </a:p>
        </p:txBody>
      </p:sp>
      <p:sp>
        <p:nvSpPr>
          <p:cNvPr id="5" name="Rezervirano mjesto teksta 4">
            <a:extLst>
              <a:ext uri="{FF2B5EF4-FFF2-40B4-BE49-F238E27FC236}">
                <a16:creationId xmlns:a16="http://schemas.microsoft.com/office/drawing/2014/main" id="{3A7C359F-8E1A-4C51-9CDF-964C2A5109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Motorno</a:t>
            </a:r>
          </a:p>
        </p:txBody>
      </p:sp>
      <p:pic>
        <p:nvPicPr>
          <p:cNvPr id="10" name="Rezervirano mjesto sadržaja 9" descr="Slika na kojoj se prikazuje transport&#10;&#10;Opis je automatski generiran">
            <a:extLst>
              <a:ext uri="{FF2B5EF4-FFF2-40B4-BE49-F238E27FC236}">
                <a16:creationId xmlns:a16="http://schemas.microsoft.com/office/drawing/2014/main" id="{3D870DE2-A1E7-48A0-9017-C648F7D5485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9399" y="3179763"/>
            <a:ext cx="4257014" cy="2840037"/>
          </a:xfrm>
        </p:spPr>
      </p:pic>
      <p:sp>
        <p:nvSpPr>
          <p:cNvPr id="7" name="Rezervirano mjesto teksta 6">
            <a:extLst>
              <a:ext uri="{FF2B5EF4-FFF2-40B4-BE49-F238E27FC236}">
                <a16:creationId xmlns:a16="http://schemas.microsoft.com/office/drawing/2014/main" id="{15ADF8FA-8821-4F8E-BA95-A391B86A84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hr-HR" dirty="0"/>
              <a:t>Jedriličarsko</a:t>
            </a:r>
          </a:p>
        </p:txBody>
      </p:sp>
      <p:pic>
        <p:nvPicPr>
          <p:cNvPr id="12" name="Rezervirano mjesto sadržaja 11" descr="Slika na kojoj se prikazuje trava, na otvorenom&#10;&#10;Opis je automatski generiran">
            <a:extLst>
              <a:ext uri="{FF2B5EF4-FFF2-40B4-BE49-F238E27FC236}">
                <a16:creationId xmlns:a16="http://schemas.microsoft.com/office/drawing/2014/main" id="{79CC1BA5-046D-4CEF-A49C-29AF3B3A19AE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0329" y="3179763"/>
            <a:ext cx="3781179" cy="2840037"/>
          </a:xfrm>
        </p:spPr>
      </p:pic>
    </p:spTree>
    <p:extLst>
      <p:ext uri="{BB962C8B-B14F-4D97-AF65-F5344CB8AC3E}">
        <p14:creationId xmlns:p14="http://schemas.microsoft.com/office/powerpoint/2010/main" val="33801691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0876DCF2-8761-40C7-A0A6-5EE0427C79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Auto-modelarstvo</a:t>
            </a:r>
          </a:p>
        </p:txBody>
      </p:sp>
      <p:sp>
        <p:nvSpPr>
          <p:cNvPr id="8" name="Rezervirano mjesto sadržaja 7">
            <a:extLst>
              <a:ext uri="{FF2B5EF4-FFF2-40B4-BE49-F238E27FC236}">
                <a16:creationId xmlns:a16="http://schemas.microsoft.com/office/drawing/2014/main" id="{D93D40E5-D9CA-4F6E-9175-69CB0588B4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/>
              <a:t>Automobili su umanjeni modeli  koji se mogu kontrolirati s udaljenosti pomoću specijaliziranog odašiljača </a:t>
            </a:r>
          </a:p>
          <a:p>
            <a:r>
              <a:rPr lang="hr-HR" dirty="0"/>
              <a:t>Mogu imati dvije vrste pogona: elektromotorni i benzinski</a:t>
            </a:r>
          </a:p>
          <a:p>
            <a:r>
              <a:rPr lang="hr-HR" dirty="0"/>
              <a:t>Rade na isti princip kao i automobil </a:t>
            </a:r>
          </a:p>
          <a:p>
            <a:r>
              <a:rPr lang="hr-HR" dirty="0"/>
              <a:t>Jeftiniji ne sadrže kočnice pouzdaju se na kočenje motora</a:t>
            </a:r>
          </a:p>
          <a:p>
            <a:r>
              <a:rPr lang="hr-HR" dirty="0"/>
              <a:t>Skuplji veći sadrže kočnice</a:t>
            </a:r>
          </a:p>
          <a:p>
            <a:endParaRPr lang="hr-HR" dirty="0"/>
          </a:p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29987062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oba za sastanke za ion">
  <a:themeElements>
    <a:clrScheme name="Soba za sastanke za ion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Soba za sastanke za 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oba za sastanke za 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248</TotalTime>
  <Words>242</Words>
  <Application>Microsoft Office PowerPoint</Application>
  <PresentationFormat>Widescreen</PresentationFormat>
  <Paragraphs>45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Century Gothic</vt:lpstr>
      <vt:lpstr>Wingdings 3</vt:lpstr>
      <vt:lpstr>Soba za sastanke za ion</vt:lpstr>
      <vt:lpstr>RC-modelarstvo</vt:lpstr>
      <vt:lpstr>Sadržaj</vt:lpstr>
      <vt:lpstr>Što je RC-modelarstvo?</vt:lpstr>
      <vt:lpstr>Što je RC</vt:lpstr>
      <vt:lpstr>Princip rada</vt:lpstr>
      <vt:lpstr>Grane RC-modelarstva</vt:lpstr>
      <vt:lpstr>Zrakoplovno-modelarstvo</vt:lpstr>
      <vt:lpstr>Podjela zrakoplovnog modelarstva</vt:lpstr>
      <vt:lpstr>Auto-modelarstvo</vt:lpstr>
      <vt:lpstr>Podjela auto-modelarstva</vt:lpstr>
      <vt:lpstr>Brodomodelarstvo</vt:lpstr>
      <vt:lpstr>Podjela brodomodelarstva</vt:lpstr>
      <vt:lpstr>Hvala na pažnji!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RC-modelarstvo</dc:title>
  <dc:creator>Tomislav</dc:creator>
  <cp:lastModifiedBy>Učenik</cp:lastModifiedBy>
  <cp:revision>9</cp:revision>
  <dcterms:created xsi:type="dcterms:W3CDTF">2018-11-08T17:21:42Z</dcterms:created>
  <dcterms:modified xsi:type="dcterms:W3CDTF">2018-11-09T07:24:29Z</dcterms:modified>
</cp:coreProperties>
</file>